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252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97663B-01EE-4D27-B6B8-967932AFFB1A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A04E83-3A76-47C2-B23E-88D5C2E17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94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8D1-F151-4A1A-AFA6-1FCB5125A92E}" type="datetime1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005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2360F-72F0-40E4-9497-E500D92B1CFF}" type="datetime1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737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16CB8-DFD9-47B7-B7FB-CD991A84E186}" type="datetime1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61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7F67C-1AAC-41A5-BA08-7B0723E42167}" type="datetime1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722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C26D-52F0-48CD-A26B-03EAFD2B9DF3}" type="datetime1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80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BBECA-3C0A-4CD9-9812-4FBF50F0829F}" type="datetime1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14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F0E8-360B-4BB4-8873-CE1C24987C49}" type="datetime1">
              <a:rPr lang="en-US" smtClean="0"/>
              <a:t>9/30/2024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0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9C237-DA93-4873-9F13-2D421E4D5784}" type="datetime1">
              <a:rPr lang="en-US" smtClean="0"/>
              <a:t>9/30/2024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34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7881F-D2DD-4759-A335-6ECF54EA6174}" type="datetime1">
              <a:rPr lang="en-US" smtClean="0"/>
              <a:t>9/30/2024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21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FE89D-0E68-4F88-8280-A11E17E07B1E}" type="datetime1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60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40482-3831-4044-A267-EC94C1533077}" type="datetime1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252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8A5E2-79BB-466B-93AD-FE62946A96F1}" type="datetime1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A11E8-8F25-49C3-8F7D-865FECFDFD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0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3B81C2-5F50-69A8-5B65-805B1B653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4D96CFFC-8796-F966-CD95-298C172B2CA1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/>
              <a:t>Indoor localization - Camera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60D48DDD-1F57-F8F6-BB2A-317188D500AC}"/>
              </a:ext>
            </a:extLst>
          </p:cNvPr>
          <p:cNvSpPr txBox="1">
            <a:spLocks/>
          </p:cNvSpPr>
          <p:nvPr/>
        </p:nvSpPr>
        <p:spPr>
          <a:xfrm>
            <a:off x="452945" y="1527700"/>
            <a:ext cx="10515600" cy="5107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e-IL" sz="2800" b="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מספר פרויקט:</a:t>
            </a:r>
            <a:r>
              <a:rPr kumimoji="0" lang="he-IL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 22-1-1-2738</a:t>
            </a:r>
          </a:p>
          <a:p>
            <a:pPr marL="0" marR="0" lvl="0" indent="0" algn="ct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he-IL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ptos" panose="02110004020202020204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e-IL" sz="2800" b="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מבצעים: </a:t>
            </a:r>
          </a:p>
          <a:p>
            <a:pPr marL="0" marR="0" lvl="0" indent="0" algn="ct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e-IL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לורן סולבודינסקי 208786574</a:t>
            </a:r>
          </a:p>
          <a:p>
            <a:pPr marL="0" marR="0" lvl="0" indent="0" algn="ct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e-IL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אביטל זיסמנוב 318502754</a:t>
            </a:r>
          </a:p>
          <a:p>
            <a:pPr marL="0" marR="0" lvl="0" indent="0" algn="ct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he-IL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ptos" panose="02110004020202020204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e-IL" sz="2800" b="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מנחה:</a:t>
            </a:r>
            <a:r>
              <a:rPr kumimoji="0" lang="he-IL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 ארקדי רפלוביץ'</a:t>
            </a:r>
          </a:p>
          <a:p>
            <a:pPr marL="0" marR="0" lvl="0" indent="0" algn="ct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he-IL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ptos" panose="02110004020202020204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e-IL" sz="2800" b="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מיקום:</a:t>
            </a:r>
            <a:r>
              <a:rPr kumimoji="0" lang="he-IL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+mn-ea"/>
                <a:cs typeface="Arial" panose="020B0604020202020204" pitchFamily="34" charset="0"/>
              </a:rPr>
              <a:t> מעבדת בקרה, אוניברסיטת תל אביב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621F567-286B-46E8-F789-305DA57FB2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36" y="322886"/>
            <a:ext cx="2925420" cy="66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83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F788D3-70D2-E0D9-050D-708BEAE5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928D29-621D-F549-31CA-B86F3CAD53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69" y="658801"/>
            <a:ext cx="2925420" cy="6667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5924C2-1DF3-9FFC-0124-ED17077D4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F2D5CB51-2F21-3AA0-BB6B-65C6E97A1527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b="1" dirty="0"/>
              <a:t>תוצאות ומסקנות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32E93F-3F68-F3FA-DD23-BF3D0197DCC0}"/>
              </a:ext>
            </a:extLst>
          </p:cNvPr>
          <p:cNvSpPr txBox="1"/>
          <p:nvPr/>
        </p:nvSpPr>
        <p:spPr>
          <a:xfrm>
            <a:off x="1464708" y="1448045"/>
            <a:ext cx="8865503" cy="220060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he-IL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במהלך פיתוח האלגוריתם, השתמשנו בטכניקות שונות של ראייה ממוחשבת, והערכנו אותן הן במונחי ביצועים והן במונחי זמן עיבוד, עד שהגענו לאלגוריתם הנוכחי.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he-IL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7011B2-920A-98A9-83DC-0E38F21637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25" y="3340950"/>
            <a:ext cx="7628255" cy="3061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029E5D1-18C3-9D59-60A6-8B366B9391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6804" y="3425352"/>
            <a:ext cx="2429214" cy="106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987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DB7F73-0F4D-9D4E-A9D1-DBB76CEB4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AF83CE-E626-1D87-FCC7-AE885E7E12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69" y="658801"/>
            <a:ext cx="2925420" cy="6667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8396CA-9CDC-D247-8F86-8647B4447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6E581F1C-8A71-B356-DB6D-605B7451E352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b="1" dirty="0"/>
              <a:t>הצעות להמשך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1C397D-0E22-A8A0-AFC9-3FFABB4FCCF6}"/>
              </a:ext>
            </a:extLst>
          </p:cNvPr>
          <p:cNvSpPr txBox="1"/>
          <p:nvPr/>
        </p:nvSpPr>
        <p:spPr>
          <a:xfrm>
            <a:off x="1464708" y="1448045"/>
            <a:ext cx="8865503" cy="45511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lvl="0" indent="-342900" algn="just" rt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he-I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במקור רצינו למממש את הפרויקט על 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RPI3</a:t>
            </a:r>
            <a:r>
              <a:rPr lang="he-I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אם כי לאחר כמה ניסיונות הוא היה איטי מידי ולכן נמליץ להשתמש ב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RPI5</a:t>
            </a:r>
            <a:r>
              <a:rPr lang="he-I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שהוא מהיר וחזק יותר</a:t>
            </a:r>
            <a:r>
              <a:rPr lang="he-IL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וכמו כן בקרוב יתמוך ב-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ROS2</a:t>
            </a:r>
            <a:r>
              <a:rPr lang="he-IL" dirty="0"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en-IL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rt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he-I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שינוי צורת הברקוד לצורה אותה יותר קל לזהות ע"י האלגוריתם (לדוגמא עיגול וקו שמסמן </a:t>
            </a:r>
            <a:r>
              <a:rPr lang="he-IL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כיווניות</a:t>
            </a:r>
            <a:r>
              <a:rPr lang="he-I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).</a:t>
            </a:r>
            <a:endParaRPr lang="en-IL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rt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he-I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להשתמש בלדים בעלי אותו 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Brightness</a:t>
            </a:r>
            <a:r>
              <a:rPr lang="he-I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+ להשתמש ב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PWM</a:t>
            </a:r>
            <a:r>
              <a:rPr lang="he-I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כדי לעמעמם אותם.</a:t>
            </a:r>
            <a:endParaRPr lang="en-IL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rt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1800" u="sng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Caching</a:t>
            </a:r>
            <a:r>
              <a:rPr lang="he-IL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של מיקום הרובוט בכדי לחסוך בחישובים.</a:t>
            </a:r>
            <a:endParaRPr lang="en-IL" sz="1800" u="sng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rt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he-IL" sz="1800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לצורך זיהוי האוביקט, ניתן לבצע טריק, בגלל שיש ברשותנו לדים, נוכל לשלוח פינג בתדר מסוים בכדי לתת אינדקציה על מיקומו של האוביקט.</a:t>
            </a:r>
          </a:p>
          <a:p>
            <a:pPr marL="342900" indent="-342900" algn="just" rt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he-I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ביצוע עוד אופטימיזציה לקיצור זמן ריצה כך שיוכל לרוץ גם על 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RPI3</a:t>
            </a:r>
            <a:r>
              <a:rPr lang="he-I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en-IL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501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D1F4F7-2812-8E65-E6D7-707A468A8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12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C60E69-12AD-09CC-38D4-8CE194EC14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69" y="658801"/>
            <a:ext cx="2925420" cy="6667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FAC2BD-9083-26DA-FD19-0F158BEDD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9413736F-1C99-8228-C752-8CAAEA9EB5FF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b="1" dirty="0"/>
              <a:t>תיעוד הפרויקט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C23AF9-7913-3F28-8FCD-87E8EA42F3FC}"/>
              </a:ext>
            </a:extLst>
          </p:cNvPr>
          <p:cNvSpPr txBox="1"/>
          <p:nvPr/>
        </p:nvSpPr>
        <p:spPr>
          <a:xfrm>
            <a:off x="3101546" y="2127251"/>
            <a:ext cx="9279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git clone https://github.com/Sloboo/IndoorLocalization.git</a:t>
            </a:r>
            <a:endParaRPr lang="en-IL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665845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B39964-9EB5-36D7-6063-D10B9B7C9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C67644-E6FE-55AA-3D08-69C12E89B0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89" y="267566"/>
            <a:ext cx="2925420" cy="6667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BDD526-BC39-68A5-0F85-47735999E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ADDD9E00-39F9-367A-F083-E023A403DD56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b="1" dirty="0"/>
              <a:t>מבוא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015012-1F50-4648-17F5-39BF32BDD20E}"/>
              </a:ext>
            </a:extLst>
          </p:cNvPr>
          <p:cNvSpPr txBox="1"/>
          <p:nvPr/>
        </p:nvSpPr>
        <p:spPr>
          <a:xfrm>
            <a:off x="1541019" y="1606991"/>
            <a:ext cx="8865503" cy="544764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b="0" i="0" dirty="0">
                <a:solidFill>
                  <a:srgbClr val="000000"/>
                </a:solidFill>
                <a:effectLst/>
                <a:latin typeface="ArialMT"/>
              </a:rPr>
              <a:t>המטרה המרכזית של הפרויקט היא בניית מערכת עקיבה אחר רובוטים שתיהיה זולה משמעותית ממערכות עקיבה אופטיות קיימות</a:t>
            </a:r>
          </a:p>
          <a:p>
            <a:pPr algn="r" rtl="1"/>
            <a:r>
              <a:rPr lang="he-IL" sz="2400" b="0" i="0" dirty="0">
                <a:solidFill>
                  <a:srgbClr val="000000"/>
                </a:solidFill>
                <a:effectLst/>
                <a:latin typeface="ArialMT"/>
              </a:rPr>
              <a:t>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b="0" i="0" dirty="0">
                <a:solidFill>
                  <a:srgbClr val="000000"/>
                </a:solidFill>
                <a:effectLst/>
                <a:latin typeface="ArialMT"/>
              </a:rPr>
              <a:t>למערכת מצלמה הממוקמת בצורה אסטרטגית כך שהיא מכסה את כלל הטווח הדרוש של המגרש בו הרובוטים נמצאים</a:t>
            </a:r>
          </a:p>
          <a:p>
            <a:pPr algn="r" rtl="1"/>
            <a:r>
              <a:rPr lang="he-IL" sz="2400" b="0" i="0" dirty="0">
                <a:solidFill>
                  <a:srgbClr val="000000"/>
                </a:solidFill>
                <a:effectLst/>
                <a:latin typeface="ArialMT"/>
              </a:rPr>
              <a:t>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b="0" i="0" dirty="0">
                <a:solidFill>
                  <a:srgbClr val="000000"/>
                </a:solidFill>
                <a:effectLst/>
                <a:latin typeface="ArialMT"/>
              </a:rPr>
              <a:t>לכל רובוט ברקוד ייחודי שהורכב מ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ArialMT"/>
              </a:rPr>
              <a:t>Arduino</a:t>
            </a:r>
            <a:r>
              <a:rPr lang="he-IL" sz="2400" b="0" i="0" dirty="0">
                <a:solidFill>
                  <a:srgbClr val="000000"/>
                </a:solidFill>
                <a:effectLst/>
                <a:latin typeface="ArialMT"/>
              </a:rPr>
              <a:t>, לדים והדפסה בתלת מימד</a:t>
            </a:r>
          </a:p>
          <a:p>
            <a:pPr algn="r" rtl="1"/>
            <a:endParaRPr lang="he-IL" sz="2400" b="0" i="0" dirty="0">
              <a:solidFill>
                <a:srgbClr val="000000"/>
              </a:solidFill>
              <a:effectLst/>
              <a:latin typeface="ArialMT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האלגוריתם לגילוי מותאם למעקב בזמן אמת, לגילוי ולזיהוי של כל רובוט נע. </a:t>
            </a:r>
          </a:p>
          <a:p>
            <a:pPr algn="r" rtl="1"/>
            <a:endParaRPr lang="he-IL" sz="2400" dirty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הפרויקט יכלול, הרכבת רובוט דמה + ברקוד, כיול מצלמה ופיתוח אלגוריתם עיבוד תמונה חדש המותאם לברקוד האלקטרוני.</a:t>
            </a:r>
            <a:endParaRPr lang="he-IL" sz="2400" dirty="0">
              <a:solidFill>
                <a:srgbClr val="000000"/>
              </a:solidFill>
              <a:latin typeface="ArialMT"/>
            </a:endParaRPr>
          </a:p>
          <a:p>
            <a:pPr algn="r" rtl="1"/>
            <a:br>
              <a:rPr lang="he-IL" dirty="0"/>
            </a:b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088872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91DBF-5EDC-C5CC-660B-35BC28C9A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D835AD-7D99-A7CC-8AD3-AC72D27E91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89" y="267566"/>
            <a:ext cx="2925420" cy="6667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D72D12-AB6B-3929-E760-6371B7694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241F9480-E0F4-F14C-AD7B-76C0899C34AE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b="1" dirty="0"/>
              <a:t>מוטיבציה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D0B27F-97A9-1240-B075-CF6E0EE42CBE}"/>
              </a:ext>
            </a:extLst>
          </p:cNvPr>
          <p:cNvSpPr txBox="1"/>
          <p:nvPr/>
        </p:nvSpPr>
        <p:spPr>
          <a:xfrm>
            <a:off x="1541019" y="1606991"/>
            <a:ext cx="8865503" cy="443198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המוטיבציה העיקרית מאחורי פרויקט זה היא להפוך טכנולוגיית מעקב רובוטית מתקדמת לנגישה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he-IL" sz="2400" dirty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מערכות עקיבה אופטיות הן מאוד יקרות מה שמגביל את השימוש בהן בסביבות חינוכיות ובפרויקטים של סטודנטים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he-IL" sz="2400" dirty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על ידי פיתוח של פתרון יעיל מבחינת עלויות, אנו שואפים לאפשר יישום של מערכות עקיבה אופטיות במעבדות חינוכיות ויישומים רחבים יותר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he-IL" sz="2400" dirty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יוזמה זו באה לגשר על פערי מחיר תוך שמירה על ביצועים חזקים , רובוסטיות, לעודד חדשנות ושימוש במערכת בסביבות חינוכיות ומחקריות </a:t>
            </a:r>
            <a:br>
              <a:rPr lang="he-IL" dirty="0"/>
            </a:b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957071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8C60E9-4BCC-1D37-2257-E4F13F031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2490B-81C6-6B72-9520-CDE2C7F58D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69" y="658801"/>
            <a:ext cx="2925420" cy="6667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8058D8-F8C8-F776-1B22-1E27A7E36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2D9BFCC6-A446-F53A-6129-4A5C9A8FDB20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b="1" dirty="0"/>
              <a:t>אופן מימוש הפרויקט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864917-DAB9-7F07-82B1-896F96F01AF1}"/>
              </a:ext>
            </a:extLst>
          </p:cNvPr>
          <p:cNvSpPr txBox="1"/>
          <p:nvPr/>
        </p:nvSpPr>
        <p:spPr>
          <a:xfrm>
            <a:off x="1545661" y="1610643"/>
            <a:ext cx="8865503" cy="480131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סקר שוק חומרה, בדיקת היתכנות על </a:t>
            </a:r>
            <a:r>
              <a:rPr lang="en-US" sz="2400" dirty="0"/>
              <a:t>Raspberry Pi</a:t>
            </a:r>
            <a:r>
              <a:rPr lang="he-IL" sz="2400" dirty="0"/>
              <a:t> וניסון הרצת פרויקט קדם.</a:t>
            </a:r>
            <a:br>
              <a:rPr lang="en-US" sz="2400" dirty="0"/>
            </a:br>
            <a:endParaRPr lang="he-IL" sz="2400" dirty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ביצוע כיול מצלמות</a:t>
            </a:r>
          </a:p>
          <a:p>
            <a:pPr algn="r" rtl="1"/>
            <a:endParaRPr lang="he-IL" sz="2400" dirty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הרכבת רובוט דמה, וברקוד חדש מבוסס לדים ו</a:t>
            </a:r>
            <a:r>
              <a:rPr lang="en-US" sz="2400" dirty="0"/>
              <a:t>Arduino</a:t>
            </a:r>
            <a:endParaRPr lang="he-IL" sz="2400" dirty="0"/>
          </a:p>
          <a:p>
            <a:pPr algn="r" rtl="1"/>
            <a:endParaRPr lang="he-IL" sz="2400" dirty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פיתוח של תשתית עיבוד תמונה חדשה שתותאם לברקוד החדש</a:t>
            </a:r>
          </a:p>
          <a:p>
            <a:pPr algn="r" rtl="1"/>
            <a:endParaRPr lang="he-IL" sz="2400" dirty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הוכחת התכנות על רובוט אחד עם קונפיגורציות לדים שונות</a:t>
            </a:r>
          </a:p>
          <a:p>
            <a:pPr algn="r" rtl="1"/>
            <a:endParaRPr lang="he-IL" sz="2400" dirty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ביצוע סימולציית עקיבה בזמן אמת</a:t>
            </a:r>
            <a:br>
              <a:rPr lang="he-IL" dirty="0"/>
            </a:b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03650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EFEAC8-060A-5E89-DF4C-03CA10A3A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E19AB6-ED0E-B0FF-C610-9213D8143E3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69" y="658801"/>
            <a:ext cx="2925420" cy="6667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0B8949-4D08-14FB-0F94-E18A3D15C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9A9DEFEA-4582-1544-ED0B-CD7E872B7270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b="1" dirty="0"/>
              <a:t>מימוש הפרויקט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711976-2F08-2A3B-3DB6-AAC931317A75}"/>
              </a:ext>
            </a:extLst>
          </p:cNvPr>
          <p:cNvSpPr txBox="1"/>
          <p:nvPr/>
        </p:nvSpPr>
        <p:spPr>
          <a:xfrm>
            <a:off x="1545661" y="1610643"/>
            <a:ext cx="8865503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br>
              <a:rPr lang="he-IL" dirty="0"/>
            </a:br>
            <a:endParaRPr lang="he-I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DA059D-7284-F61B-8AB5-8472BB2893CC}"/>
              </a:ext>
            </a:extLst>
          </p:cNvPr>
          <p:cNvSpPr txBox="1"/>
          <p:nvPr/>
        </p:nvSpPr>
        <p:spPr>
          <a:xfrm>
            <a:off x="1545661" y="1610643"/>
            <a:ext cx="886550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הרכבת ברקוד אלקטרוני המבוסס על </a:t>
            </a:r>
            <a:r>
              <a:rPr lang="en-US" sz="2400" dirty="0"/>
              <a:t>Arduino</a:t>
            </a:r>
            <a:r>
              <a:rPr lang="he-IL" sz="2400" dirty="0"/>
              <a:t>, לדים והדפסה בתלת מימד</a:t>
            </a:r>
            <a:br>
              <a:rPr lang="he-IL" dirty="0"/>
            </a:br>
            <a:endParaRPr lang="he-IL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D114AD1-3274-BB48-C394-CA8EA3D8E7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353" y="2823096"/>
            <a:ext cx="4576277" cy="2632531"/>
          </a:xfrm>
          <a:prstGeom prst="rect">
            <a:avLst/>
          </a:prstGeom>
        </p:spPr>
      </p:pic>
      <p:pic>
        <p:nvPicPr>
          <p:cNvPr id="2" name="Picture 1" descr="A close up of a device&#10;&#10;Description automatically generated">
            <a:extLst>
              <a:ext uri="{FF2B5EF4-FFF2-40B4-BE49-F238E27FC236}">
                <a16:creationId xmlns:a16="http://schemas.microsoft.com/office/drawing/2014/main" id="{DAB5BF87-C6C5-43E4-C3C2-777D6D5E3F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5496" y="2885132"/>
            <a:ext cx="3849001" cy="278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51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0200A2-F697-EC25-1E38-C9748D70C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76A0E8-1A87-6B64-A677-4E5C5693D46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69" y="658801"/>
            <a:ext cx="2925420" cy="6667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9930A9-68F3-72E9-28DD-0FAE04F13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D03A770C-5BA8-AFFC-08F4-D8A9948BE1C7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b="1" dirty="0"/>
              <a:t>מימוש הפרויקט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7851D9-1B7F-1FE8-C0D7-224C92439101}"/>
              </a:ext>
            </a:extLst>
          </p:cNvPr>
          <p:cNvSpPr txBox="1"/>
          <p:nvPr/>
        </p:nvSpPr>
        <p:spPr>
          <a:xfrm>
            <a:off x="1559949" y="1610643"/>
            <a:ext cx="8865503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כיול המצלמה בוצע ע"י אלגוריתם לכיול מצלמות </a:t>
            </a:r>
            <a:r>
              <a:rPr lang="en-US" sz="2400" dirty="0"/>
              <a:t>fisheye</a:t>
            </a:r>
            <a:r>
              <a:rPr lang="he-IL" sz="2400" dirty="0"/>
              <a:t> לפי השלבים המתוארים:</a:t>
            </a:r>
            <a:br>
              <a:rPr lang="he-IL" dirty="0"/>
            </a:br>
            <a:endParaRPr lang="he-I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C01880-DBD0-1D8D-D1F3-269BCE01AD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7548" y="3429000"/>
            <a:ext cx="6370303" cy="31433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90A4BC-E0B3-99D1-A7F3-C64FBC46EC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2866" y="2393219"/>
            <a:ext cx="6844510" cy="81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773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EC9936-FD23-D60B-827E-59826AE18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AF8F28-86E2-84E9-98CA-70E5E5E83C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69" y="658801"/>
            <a:ext cx="2925420" cy="6667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226DE7-B5EC-04F0-6222-3111F566C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D7DD2F67-7F6D-DD70-BE07-D3062963FBA2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b="1" dirty="0"/>
              <a:t>מימוש הפרויקט</a:t>
            </a:r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E37235-DF07-2A9C-815B-ADF6E352133C}"/>
              </a:ext>
            </a:extLst>
          </p:cNvPr>
          <p:cNvSpPr txBox="1"/>
          <p:nvPr/>
        </p:nvSpPr>
        <p:spPr>
          <a:xfrm>
            <a:off x="1464708" y="1448045"/>
            <a:ext cx="8865503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he-IL" sz="2400" dirty="0"/>
              <a:t>פיתוח אלגוריתם זיהוי גנרי ויעיל שעובד ללא תלות בסט אפ ובתנאי סביבה תוך התמקדות באופטימיזציית ביצועים וזמני ריצה</a:t>
            </a:r>
            <a:endParaRPr lang="he-IL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6E1AFA-BD55-046C-4366-3C84477DC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3286" y="2336710"/>
            <a:ext cx="3808345" cy="21382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3B1F75B-1D0A-AAB6-79E6-35D5CE508E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6601" y="4447461"/>
            <a:ext cx="5881713" cy="241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139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3672C5-BAB5-AE85-805D-4AC82AD85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D9E72D-29F5-902A-E348-BF8FC47DA2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69" y="658801"/>
            <a:ext cx="2925420" cy="6667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6BF882-4D08-F91E-B428-66D9081D7A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173A9984-B11A-A7D9-D201-7403B898C133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b="1" dirty="0"/>
              <a:t>הדגמה</a:t>
            </a:r>
            <a:endParaRPr lang="en-US" b="1" dirty="0"/>
          </a:p>
        </p:txBody>
      </p:sp>
      <p:pic>
        <p:nvPicPr>
          <p:cNvPr id="2" name="full + last pgia">
            <a:hlinkClick r:id="" action="ppaction://media"/>
            <a:extLst>
              <a:ext uri="{FF2B5EF4-FFF2-40B4-BE49-F238E27FC236}">
                <a16:creationId xmlns:a16="http://schemas.microsoft.com/office/drawing/2014/main" id="{6916D116-F894-AF5D-FD97-EC01C1E520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95281" y="1360890"/>
            <a:ext cx="8601438" cy="483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23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9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57EFF-944A-9931-05A0-96098A0D3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0E7784-438A-AD49-1F26-EEE73302C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A11E8-8F25-49C3-8F7D-865FECFDFD18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3D647A-7F61-6F3C-7CB5-31FE670483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69" y="658801"/>
            <a:ext cx="2925420" cy="6667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D9DE9A-6087-E8E6-167F-98978317C2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0585" y="417933"/>
            <a:ext cx="1148470" cy="114847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715049C0-3DD6-C03B-B787-148927337877}"/>
              </a:ext>
            </a:extLst>
          </p:cNvPr>
          <p:cNvSpPr txBox="1">
            <a:spLocks/>
          </p:cNvSpPr>
          <p:nvPr/>
        </p:nvSpPr>
        <p:spPr>
          <a:xfrm>
            <a:off x="2546098" y="704591"/>
            <a:ext cx="6702725" cy="5751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b="1" dirty="0"/>
              <a:t>הדגמה</a:t>
            </a:r>
            <a:r>
              <a:rPr lang="en-US" b="1" dirty="0"/>
              <a:t> </a:t>
            </a:r>
            <a:r>
              <a:rPr lang="he-IL" b="1" dirty="0"/>
              <a:t> - נוספת</a:t>
            </a:r>
            <a:endParaRPr lang="en-US" b="1" dirty="0"/>
          </a:p>
        </p:txBody>
      </p:sp>
      <p:pic>
        <p:nvPicPr>
          <p:cNvPr id="7" name="geometric operatiopn">
            <a:hlinkClick r:id="" action="ppaction://media"/>
            <a:extLst>
              <a:ext uri="{FF2B5EF4-FFF2-40B4-BE49-F238E27FC236}">
                <a16:creationId xmlns:a16="http://schemas.microsoft.com/office/drawing/2014/main" id="{D064E5CF-2107-026D-D304-C166AC37EB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1285" y="1442107"/>
            <a:ext cx="8610600" cy="484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76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463</Words>
  <Application>Microsoft Office PowerPoint</Application>
  <PresentationFormat>Widescreen</PresentationFormat>
  <Paragraphs>72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Arial</vt:lpstr>
      <vt:lpstr>ArialMT</vt:lpstr>
      <vt:lpstr>Calibri</vt:lpstr>
      <vt:lpstr>Calibri Light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Fainguelernt</dc:creator>
  <cp:lastModifiedBy>Loren Slobodinsky</cp:lastModifiedBy>
  <cp:revision>22</cp:revision>
  <dcterms:created xsi:type="dcterms:W3CDTF">2021-12-15T06:30:50Z</dcterms:created>
  <dcterms:modified xsi:type="dcterms:W3CDTF">2024-09-30T07:16:35Z</dcterms:modified>
</cp:coreProperties>
</file>

<file path=docProps/thumbnail.jpeg>
</file>